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624" autoAdjust="0"/>
  </p:normalViewPr>
  <p:slideViewPr>
    <p:cSldViewPr>
      <p:cViewPr>
        <p:scale>
          <a:sx n="80" d="100"/>
          <a:sy n="80" d="100"/>
        </p:scale>
        <p:origin x="156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33D0F-95FA-4C5E-AD99-52DEBC88FFB8}" type="datetimeFigureOut">
              <a:rPr lang="fr-FR" smtClean="0"/>
              <a:pPr/>
              <a:t>16/05/2017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9422-E8F1-4189-8914-682316FC88A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33D0F-95FA-4C5E-AD99-52DEBC88FFB8}" type="datetimeFigureOut">
              <a:rPr lang="fr-FR" smtClean="0"/>
              <a:pPr/>
              <a:t>16/05/2017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9422-E8F1-4189-8914-682316FC88A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33D0F-95FA-4C5E-AD99-52DEBC88FFB8}" type="datetimeFigureOut">
              <a:rPr lang="fr-FR" smtClean="0"/>
              <a:pPr/>
              <a:t>16/05/2017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9422-E8F1-4189-8914-682316FC88A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33D0F-95FA-4C5E-AD99-52DEBC88FFB8}" type="datetimeFigureOut">
              <a:rPr lang="fr-FR" smtClean="0"/>
              <a:pPr/>
              <a:t>16/05/2017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9422-E8F1-4189-8914-682316FC88A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33D0F-95FA-4C5E-AD99-52DEBC88FFB8}" type="datetimeFigureOut">
              <a:rPr lang="fr-FR" smtClean="0"/>
              <a:pPr/>
              <a:t>16/05/2017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9422-E8F1-4189-8914-682316FC88A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33D0F-95FA-4C5E-AD99-52DEBC88FFB8}" type="datetimeFigureOut">
              <a:rPr lang="fr-FR" smtClean="0"/>
              <a:pPr/>
              <a:t>16/05/2017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9422-E8F1-4189-8914-682316FC88A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33D0F-95FA-4C5E-AD99-52DEBC88FFB8}" type="datetimeFigureOut">
              <a:rPr lang="fr-FR" smtClean="0"/>
              <a:pPr/>
              <a:t>16/05/2017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9422-E8F1-4189-8914-682316FC88A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33D0F-95FA-4C5E-AD99-52DEBC88FFB8}" type="datetimeFigureOut">
              <a:rPr lang="fr-FR" smtClean="0"/>
              <a:pPr/>
              <a:t>16/05/2017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9422-E8F1-4189-8914-682316FC88A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33D0F-95FA-4C5E-AD99-52DEBC88FFB8}" type="datetimeFigureOut">
              <a:rPr lang="fr-FR" smtClean="0"/>
              <a:pPr/>
              <a:t>16/05/2017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9422-E8F1-4189-8914-682316FC88A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33D0F-95FA-4C5E-AD99-52DEBC88FFB8}" type="datetimeFigureOut">
              <a:rPr lang="fr-FR" smtClean="0"/>
              <a:pPr/>
              <a:t>16/05/2017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9422-E8F1-4189-8914-682316FC88A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33D0F-95FA-4C5E-AD99-52DEBC88FFB8}" type="datetimeFigureOut">
              <a:rPr lang="fr-FR" smtClean="0"/>
              <a:pPr/>
              <a:t>16/05/2017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9422-E8F1-4189-8914-682316FC88A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33D0F-95FA-4C5E-AD99-52DEBC88FFB8}" type="datetimeFigureOut">
              <a:rPr lang="fr-FR" smtClean="0"/>
              <a:pPr/>
              <a:t>16/05/2017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39422-E8F1-4189-8914-682316FC88A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576" y="1700808"/>
            <a:ext cx="788839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400" b="1" dirty="0" smtClean="0">
                <a:solidFill>
                  <a:srgbClr val="FF0000"/>
                </a:solidFill>
                <a:latin typeface="Comic Sans MS" pitchFamily="66" charset="0"/>
              </a:rPr>
              <a:t>Le contexte de la pluri professionnalité</a:t>
            </a:r>
            <a:r>
              <a:rPr lang="fr-FR" sz="48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fr-FR" sz="4800" dirty="0" smtClean="0">
                <a:solidFill>
                  <a:srgbClr val="FF0000"/>
                </a:solidFill>
                <a:latin typeface="Comic Sans MS" pitchFamily="66" charset="0"/>
              </a:rPr>
            </a:br>
            <a:endParaRPr lang="fr-FR" sz="48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8596" y="836712"/>
            <a:ext cx="8215370" cy="38779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3600" b="1" u="sng" dirty="0">
                <a:latin typeface="Comic Sans MS" pitchFamily="66" charset="0"/>
              </a:rPr>
              <a:t>Les transmissions orales</a:t>
            </a:r>
            <a:r>
              <a:rPr lang="fr-FR" sz="1400" dirty="0" smtClean="0">
                <a:latin typeface="Comic Sans MS" pitchFamily="66" charset="0"/>
              </a:rPr>
              <a:t/>
            </a:r>
            <a:br>
              <a:rPr lang="fr-FR" sz="1400" dirty="0" smtClean="0">
                <a:latin typeface="Comic Sans MS" pitchFamily="66" charset="0"/>
              </a:rPr>
            </a:br>
            <a:endParaRPr lang="fr-FR" sz="1400" dirty="0" smtClean="0">
              <a:latin typeface="Comic Sans MS" pitchFamily="66" charset="0"/>
            </a:endParaRPr>
          </a:p>
          <a:p>
            <a:endParaRPr lang="fr-FR" sz="2800" dirty="0" smtClean="0">
              <a:latin typeface="Comic Sans MS" pitchFamily="66" charset="0"/>
            </a:endParaRPr>
          </a:p>
          <a:p>
            <a:r>
              <a:rPr lang="fr-FR" sz="2800" dirty="0" smtClean="0">
                <a:latin typeface="Comic Sans MS" pitchFamily="66" charset="0"/>
              </a:rPr>
              <a:t>Il </a:t>
            </a:r>
            <a:r>
              <a:rPr lang="fr-FR" sz="2800" dirty="0">
                <a:latin typeface="Comic Sans MS" pitchFamily="66" charset="0"/>
              </a:rPr>
              <a:t>existe une réelle complémentarité entre communication écrite et orale</a:t>
            </a:r>
            <a:r>
              <a:rPr lang="fr-FR" sz="2800" dirty="0" smtClean="0">
                <a:latin typeface="Comic Sans MS" pitchFamily="66" charset="0"/>
              </a:rPr>
              <a:t>.</a:t>
            </a:r>
          </a:p>
          <a:p>
            <a:endParaRPr lang="fr-FR" sz="2800" dirty="0" smtClean="0">
              <a:latin typeface="Comic Sans MS" pitchFamily="66" charset="0"/>
            </a:endParaRPr>
          </a:p>
          <a:p>
            <a:r>
              <a:rPr lang="fr-FR" sz="2800" dirty="0" smtClean="0">
                <a:latin typeface="Comic Sans MS" pitchFamily="66" charset="0"/>
              </a:rPr>
              <a:t>Ex </a:t>
            </a:r>
            <a:r>
              <a:rPr lang="fr-FR" sz="2800" dirty="0">
                <a:latin typeface="Comic Sans MS" pitchFamily="66" charset="0"/>
              </a:rPr>
              <a:t>: relève de l’équipe, la transmission orale consiste souvent à éclaircir les messages écrits qui nécessitent d’être </a:t>
            </a:r>
            <a:r>
              <a:rPr lang="fr-FR" sz="2800" dirty="0" smtClean="0">
                <a:latin typeface="Comic Sans MS" pitchFamily="66" charset="0"/>
              </a:rPr>
              <a:t>succinct.</a:t>
            </a:r>
            <a:endParaRPr lang="fr-FR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7158" y="357166"/>
            <a:ext cx="8286808" cy="30777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dirty="0"/>
              <a:t> </a:t>
            </a:r>
            <a:r>
              <a:rPr lang="fr-FR" sz="4000" b="1" u="sng" dirty="0">
                <a:latin typeface="Comic Sans MS" pitchFamily="66" charset="0"/>
              </a:rPr>
              <a:t>Les temps de transmissions orales formelles</a:t>
            </a: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endParaRPr lang="fr-FR" dirty="0" smtClean="0">
              <a:latin typeface="Comic Sans MS" pitchFamily="66" charset="0"/>
            </a:endParaRPr>
          </a:p>
          <a:p>
            <a:r>
              <a:rPr lang="fr-FR" sz="3200" dirty="0" smtClean="0">
                <a:latin typeface="Comic Sans MS" pitchFamily="66" charset="0"/>
              </a:rPr>
              <a:t>Les </a:t>
            </a:r>
            <a:r>
              <a:rPr lang="fr-FR" sz="3200" dirty="0">
                <a:latin typeface="Comic Sans MS" pitchFamily="66" charset="0"/>
              </a:rPr>
              <a:t>transmissions inter </a:t>
            </a:r>
            <a:r>
              <a:rPr lang="fr-FR" sz="3200" dirty="0" smtClean="0">
                <a:latin typeface="Comic Sans MS" pitchFamily="66" charset="0"/>
              </a:rPr>
              <a:t>équipe</a:t>
            </a:r>
          </a:p>
          <a:p>
            <a:r>
              <a:rPr lang="fr-FR" sz="3200" dirty="0" smtClean="0">
                <a:latin typeface="Comic Sans MS" pitchFamily="66" charset="0"/>
              </a:rPr>
              <a:t>Les </a:t>
            </a:r>
            <a:r>
              <a:rPr lang="fr-FR" sz="3200" dirty="0">
                <a:latin typeface="Comic Sans MS" pitchFamily="66" charset="0"/>
              </a:rPr>
              <a:t>réunions </a:t>
            </a:r>
            <a:r>
              <a:rPr lang="fr-FR" sz="3200" dirty="0" smtClean="0">
                <a:latin typeface="Comic Sans MS" pitchFamily="66" charset="0"/>
              </a:rPr>
              <a:t>:</a:t>
            </a:r>
          </a:p>
          <a:p>
            <a:r>
              <a:rPr lang="fr-FR" sz="3200" dirty="0" smtClean="0">
                <a:latin typeface="Comic Sans MS" pitchFamily="66" charset="0"/>
              </a:rPr>
              <a:t>de synthèse, les </a:t>
            </a:r>
            <a:r>
              <a:rPr lang="fr-FR" sz="3200" dirty="0">
                <a:latin typeface="Comic Sans MS" pitchFamily="66" charset="0"/>
              </a:rPr>
              <a:t>staff </a:t>
            </a:r>
            <a:r>
              <a:rPr lang="fr-FR" sz="3200" dirty="0" smtClean="0">
                <a:latin typeface="Comic Sans MS" pitchFamily="66" charset="0"/>
              </a:rPr>
              <a:t>etc.</a:t>
            </a:r>
            <a:endParaRPr lang="fr-FR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2" y="2348881"/>
            <a:ext cx="82472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latin typeface="Comic Sans MS" pitchFamily="66" charset="0"/>
              </a:rPr>
              <a:t>PLACE DE </a:t>
            </a:r>
            <a:r>
              <a:rPr lang="fr-FR" sz="2800" b="1" dirty="0" smtClean="0">
                <a:latin typeface="Comic Sans MS" pitchFamily="66" charset="0"/>
              </a:rPr>
              <a:t>L’ISP </a:t>
            </a:r>
            <a:r>
              <a:rPr lang="fr-FR" sz="2800" b="1" dirty="0">
                <a:latin typeface="Comic Sans MS" pitchFamily="66" charset="0"/>
              </a:rPr>
              <a:t>DANS CETTE PLANIFICATION PLURIPROFESSIONNELLE</a:t>
            </a:r>
            <a:endParaRPr lang="fr-FR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7158" y="692696"/>
            <a:ext cx="8286808" cy="50783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dirty="0"/>
              <a:t> </a:t>
            </a:r>
            <a:r>
              <a:rPr lang="fr-FR" sz="2400" b="1" u="sng" dirty="0">
                <a:latin typeface="Comic Sans MS" pitchFamily="66" charset="0"/>
              </a:rPr>
              <a:t>PLACE DE </a:t>
            </a:r>
            <a:r>
              <a:rPr lang="fr-FR" sz="2400" b="1" u="sng" dirty="0" smtClean="0">
                <a:latin typeface="Comic Sans MS" pitchFamily="66" charset="0"/>
              </a:rPr>
              <a:t>L’ISP </a:t>
            </a:r>
            <a:r>
              <a:rPr lang="fr-FR" sz="2400" b="1" u="sng" dirty="0">
                <a:latin typeface="Comic Sans MS" pitchFamily="66" charset="0"/>
              </a:rPr>
              <a:t>DANS CETTE PLANIFICATION PLURIPROFESSIONNELLE</a:t>
            </a:r>
            <a:r>
              <a:rPr lang="fr-FR" sz="2400" dirty="0" smtClean="0">
                <a:latin typeface="Comic Sans MS" pitchFamily="66" charset="0"/>
              </a:rPr>
              <a:t/>
            </a:r>
            <a:br>
              <a:rPr lang="fr-FR" sz="2400" dirty="0" smtClean="0">
                <a:latin typeface="Comic Sans MS" pitchFamily="66" charset="0"/>
              </a:rPr>
            </a:br>
            <a:endParaRPr lang="fr-FR" sz="2400" dirty="0" smtClean="0">
              <a:latin typeface="Comic Sans MS" pitchFamily="66" charset="0"/>
            </a:endParaRPr>
          </a:p>
          <a:p>
            <a:r>
              <a:rPr lang="fr-FR" sz="2800" dirty="0" smtClean="0">
                <a:latin typeface="Comic Sans MS" pitchFamily="66" charset="0"/>
              </a:rPr>
              <a:t>L’ISP </a:t>
            </a:r>
            <a:r>
              <a:rPr lang="fr-FR" sz="2800" dirty="0">
                <a:latin typeface="Comic Sans MS" pitchFamily="66" charset="0"/>
              </a:rPr>
              <a:t>avec l’aide soignant est le plus proche du </a:t>
            </a:r>
            <a:r>
              <a:rPr lang="fr-FR" sz="2800" dirty="0" smtClean="0">
                <a:latin typeface="Comic Sans MS" pitchFamily="66" charset="0"/>
              </a:rPr>
              <a:t>patient;</a:t>
            </a:r>
          </a:p>
          <a:p>
            <a:endParaRPr lang="fr-FR" sz="2800" dirty="0" smtClean="0">
              <a:latin typeface="Comic Sans MS" pitchFamily="66" charset="0"/>
            </a:endParaRPr>
          </a:p>
          <a:p>
            <a:r>
              <a:rPr lang="fr-FR" sz="2800" dirty="0" smtClean="0">
                <a:latin typeface="Comic Sans MS" pitchFamily="66" charset="0"/>
              </a:rPr>
              <a:t>L’ISP </a:t>
            </a:r>
            <a:r>
              <a:rPr lang="fr-FR" sz="2800" dirty="0">
                <a:latin typeface="Comic Sans MS" pitchFamily="66" charset="0"/>
              </a:rPr>
              <a:t>est en permanence auprès du patient dans sa journée de </a:t>
            </a:r>
            <a:r>
              <a:rPr lang="fr-FR" sz="2800" dirty="0" smtClean="0">
                <a:latin typeface="Comic Sans MS" pitchFamily="66" charset="0"/>
              </a:rPr>
              <a:t>travail;</a:t>
            </a:r>
          </a:p>
          <a:p>
            <a:endParaRPr lang="fr-FR" sz="2800" dirty="0" smtClean="0">
              <a:latin typeface="Comic Sans MS" pitchFamily="66" charset="0"/>
            </a:endParaRPr>
          </a:p>
          <a:p>
            <a:r>
              <a:rPr lang="fr-FR" sz="2800" dirty="0" smtClean="0">
                <a:latin typeface="Comic Sans MS" pitchFamily="66" charset="0"/>
              </a:rPr>
              <a:t>L’ISP </a:t>
            </a:r>
            <a:r>
              <a:rPr lang="fr-FR" sz="2800" dirty="0">
                <a:latin typeface="Comic Sans MS" pitchFamily="66" charset="0"/>
              </a:rPr>
              <a:t>veille à la bonne exécution des soins, a un rôle de </a:t>
            </a:r>
            <a:r>
              <a:rPr lang="fr-FR" sz="2800" dirty="0" smtClean="0">
                <a:latin typeface="Comic Sans MS" pitchFamily="66" charset="0"/>
              </a:rPr>
              <a:t>coordination.</a:t>
            </a:r>
            <a:br>
              <a:rPr lang="fr-FR" sz="2800" dirty="0" smtClean="0">
                <a:latin typeface="Comic Sans MS" pitchFamily="66" charset="0"/>
              </a:rPr>
            </a:br>
            <a:endParaRPr lang="fr-FR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20" y="332656"/>
            <a:ext cx="8715436" cy="563231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4000" b="1" dirty="0">
                <a:latin typeface="Comic Sans MS" pitchFamily="66" charset="0"/>
              </a:rPr>
              <a:t>Les questions à se poser</a:t>
            </a:r>
            <a:r>
              <a:rPr lang="fr-FR" sz="1200" dirty="0" smtClean="0">
                <a:latin typeface="Comic Sans MS" pitchFamily="66" charset="0"/>
              </a:rPr>
              <a:t/>
            </a:r>
            <a:br>
              <a:rPr lang="fr-FR" sz="1200" dirty="0" smtClean="0">
                <a:latin typeface="Comic Sans MS" pitchFamily="66" charset="0"/>
              </a:rPr>
            </a:br>
            <a:r>
              <a:rPr lang="fr-FR" sz="3200" dirty="0">
                <a:latin typeface="Comic Sans MS" pitchFamily="66" charset="0"/>
              </a:rPr>
              <a:t>Où se limite ma compétence </a:t>
            </a:r>
            <a:r>
              <a:rPr lang="fr-FR" sz="3200" dirty="0" smtClean="0">
                <a:latin typeface="Comic Sans MS" pitchFamily="66" charset="0"/>
              </a:rPr>
              <a:t>?</a:t>
            </a:r>
          </a:p>
          <a:p>
            <a:endParaRPr lang="fr-FR" sz="3200" dirty="0" smtClean="0">
              <a:latin typeface="Comic Sans MS" pitchFamily="66" charset="0"/>
            </a:endParaRPr>
          </a:p>
          <a:p>
            <a:r>
              <a:rPr lang="fr-FR" sz="3200" dirty="0" smtClean="0">
                <a:latin typeface="Comic Sans MS" pitchFamily="66" charset="0"/>
              </a:rPr>
              <a:t>Que </a:t>
            </a:r>
            <a:r>
              <a:rPr lang="fr-FR" sz="3200" dirty="0">
                <a:latin typeface="Comic Sans MS" pitchFamily="66" charset="0"/>
              </a:rPr>
              <a:t>faire des informations qui dépassent mes compétences </a:t>
            </a:r>
            <a:r>
              <a:rPr lang="fr-FR" sz="3200" dirty="0" smtClean="0">
                <a:latin typeface="Comic Sans MS" pitchFamily="66" charset="0"/>
              </a:rPr>
              <a:t>?</a:t>
            </a:r>
          </a:p>
          <a:p>
            <a:endParaRPr lang="fr-FR" sz="3200" dirty="0" smtClean="0">
              <a:latin typeface="Comic Sans MS" pitchFamily="66" charset="0"/>
            </a:endParaRPr>
          </a:p>
          <a:p>
            <a:r>
              <a:rPr lang="fr-FR" sz="3200" dirty="0" smtClean="0">
                <a:latin typeface="Comic Sans MS" pitchFamily="66" charset="0"/>
              </a:rPr>
              <a:t>Comment </a:t>
            </a:r>
            <a:r>
              <a:rPr lang="fr-FR" sz="3200" dirty="0">
                <a:latin typeface="Comic Sans MS" pitchFamily="66" charset="0"/>
              </a:rPr>
              <a:t>compléter ou affiner les informations </a:t>
            </a:r>
            <a:r>
              <a:rPr lang="fr-FR" sz="3200" dirty="0" smtClean="0">
                <a:latin typeface="Comic Sans MS" pitchFamily="66" charset="0"/>
              </a:rPr>
              <a:t>?</a:t>
            </a:r>
          </a:p>
          <a:p>
            <a:endParaRPr lang="fr-FR" sz="3200" dirty="0" smtClean="0">
              <a:latin typeface="Comic Sans MS" pitchFamily="66" charset="0"/>
            </a:endParaRPr>
          </a:p>
          <a:p>
            <a:r>
              <a:rPr lang="fr-FR" sz="3200" dirty="0" smtClean="0">
                <a:latin typeface="Comic Sans MS" pitchFamily="66" charset="0"/>
              </a:rPr>
              <a:t>Quelle </a:t>
            </a:r>
            <a:r>
              <a:rPr lang="fr-FR" sz="3200" dirty="0">
                <a:latin typeface="Comic Sans MS" pitchFamily="66" charset="0"/>
              </a:rPr>
              <a:t>est la personne la plus appropriée pour y répondre </a:t>
            </a:r>
            <a:r>
              <a:rPr lang="fr-FR" sz="3200" dirty="0" smtClean="0">
                <a:latin typeface="Comic Sans MS" pitchFamily="66" charset="0"/>
              </a:rPr>
              <a:t>?</a:t>
            </a:r>
            <a:endParaRPr lang="fr-FR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20" y="692696"/>
            <a:ext cx="8286808" cy="437042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3600" b="1" dirty="0">
                <a:latin typeface="Comic Sans MS" pitchFamily="66" charset="0"/>
              </a:rPr>
              <a:t>Les questions à se poser (suite)</a:t>
            </a:r>
            <a:r>
              <a:rPr lang="fr-FR" sz="1400" dirty="0" smtClean="0">
                <a:latin typeface="Comic Sans MS" pitchFamily="66" charset="0"/>
              </a:rPr>
              <a:t/>
            </a:r>
            <a:br>
              <a:rPr lang="fr-FR" sz="1400" dirty="0" smtClean="0">
                <a:latin typeface="Comic Sans MS" pitchFamily="66" charset="0"/>
              </a:rPr>
            </a:br>
            <a:endParaRPr lang="fr-FR" sz="1400" dirty="0" smtClean="0">
              <a:latin typeface="Comic Sans MS" pitchFamily="66" charset="0"/>
            </a:endParaRPr>
          </a:p>
          <a:p>
            <a:r>
              <a:rPr lang="fr-FR" sz="3200" dirty="0" smtClean="0">
                <a:latin typeface="Comic Sans MS" pitchFamily="66" charset="0"/>
              </a:rPr>
              <a:t>Quelle </a:t>
            </a:r>
            <a:r>
              <a:rPr lang="fr-FR" sz="3200" dirty="0">
                <a:latin typeface="Comic Sans MS" pitchFamily="66" charset="0"/>
              </a:rPr>
              <a:t>est ma marge de manœuvre </a:t>
            </a:r>
            <a:r>
              <a:rPr lang="fr-FR" sz="3200" dirty="0" smtClean="0">
                <a:latin typeface="Comic Sans MS" pitchFamily="66" charset="0"/>
              </a:rPr>
              <a:t>?</a:t>
            </a:r>
          </a:p>
          <a:p>
            <a:endParaRPr lang="fr-FR" sz="3200" dirty="0" smtClean="0">
              <a:latin typeface="Comic Sans MS" pitchFamily="66" charset="0"/>
            </a:endParaRPr>
          </a:p>
          <a:p>
            <a:r>
              <a:rPr lang="fr-FR" sz="3200" dirty="0" smtClean="0">
                <a:latin typeface="Comic Sans MS" pitchFamily="66" charset="0"/>
              </a:rPr>
              <a:t>A </a:t>
            </a:r>
            <a:r>
              <a:rPr lang="fr-FR" sz="3200" dirty="0">
                <a:latin typeface="Comic Sans MS" pitchFamily="66" charset="0"/>
              </a:rPr>
              <a:t>quel moment, j’interviens dans cette prise en charge pluriprofessionnelle </a:t>
            </a:r>
            <a:r>
              <a:rPr lang="fr-FR" sz="3200" dirty="0" smtClean="0">
                <a:latin typeface="Comic Sans MS" pitchFamily="66" charset="0"/>
              </a:rPr>
              <a:t>?</a:t>
            </a:r>
          </a:p>
          <a:p>
            <a:endParaRPr lang="fr-FR" sz="3200" dirty="0" smtClean="0">
              <a:latin typeface="Comic Sans MS" pitchFamily="66" charset="0"/>
            </a:endParaRPr>
          </a:p>
          <a:p>
            <a:r>
              <a:rPr lang="fr-FR" sz="3200" dirty="0" smtClean="0">
                <a:latin typeface="Comic Sans MS" pitchFamily="66" charset="0"/>
              </a:rPr>
              <a:t>En </a:t>
            </a:r>
            <a:r>
              <a:rPr lang="fr-FR" sz="3200" dirty="0">
                <a:latin typeface="Comic Sans MS" pitchFamily="66" charset="0"/>
              </a:rPr>
              <a:t>quoi puis je être complémentaire </a:t>
            </a:r>
            <a:r>
              <a:rPr lang="fr-FR" sz="3200" dirty="0" smtClean="0">
                <a:latin typeface="Comic Sans MS" pitchFamily="66" charset="0"/>
              </a:rPr>
              <a:t>?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20" y="428604"/>
            <a:ext cx="8643998" cy="50783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3600" dirty="0" smtClean="0"/>
              <a:t/>
            </a:r>
            <a:br>
              <a:rPr lang="fr-FR" sz="3600" dirty="0" smtClean="0"/>
            </a:br>
            <a:r>
              <a:rPr lang="fr-FR" sz="3200" dirty="0">
                <a:latin typeface="Comic Sans MS" pitchFamily="66" charset="0"/>
              </a:rPr>
              <a:t>Comment je peux organiser ma journée de travail en fonction des différents intervenants </a:t>
            </a:r>
            <a:r>
              <a:rPr lang="fr-FR" sz="3200" dirty="0" smtClean="0">
                <a:latin typeface="Comic Sans MS" pitchFamily="66" charset="0"/>
              </a:rPr>
              <a:t>?</a:t>
            </a:r>
          </a:p>
          <a:p>
            <a:endParaRPr lang="fr-FR" sz="3200" dirty="0" smtClean="0">
              <a:latin typeface="Comic Sans MS" pitchFamily="66" charset="0"/>
            </a:endParaRPr>
          </a:p>
          <a:p>
            <a:r>
              <a:rPr lang="fr-FR" sz="3200" dirty="0" smtClean="0">
                <a:latin typeface="Comic Sans MS" pitchFamily="66" charset="0"/>
              </a:rPr>
              <a:t>Mon </a:t>
            </a:r>
            <a:r>
              <a:rPr lang="fr-FR" sz="3200" dirty="0">
                <a:latin typeface="Comic Sans MS" pitchFamily="66" charset="0"/>
              </a:rPr>
              <a:t>organisation est-elle au service du patient, et non dans mon intérêt personnel </a:t>
            </a:r>
            <a:r>
              <a:rPr lang="fr-FR" sz="3200" dirty="0" smtClean="0">
                <a:latin typeface="Comic Sans MS" pitchFamily="66" charset="0"/>
              </a:rPr>
              <a:t>?</a:t>
            </a:r>
          </a:p>
          <a:p>
            <a:endParaRPr lang="fr-FR" sz="3200" dirty="0" smtClean="0">
              <a:latin typeface="Comic Sans MS" pitchFamily="66" charset="0"/>
            </a:endParaRPr>
          </a:p>
          <a:p>
            <a:r>
              <a:rPr lang="fr-FR" sz="3200" dirty="0" smtClean="0">
                <a:latin typeface="Comic Sans MS" pitchFamily="66" charset="0"/>
              </a:rPr>
              <a:t>Quelle </a:t>
            </a:r>
            <a:r>
              <a:rPr lang="fr-FR" sz="3200" dirty="0">
                <a:latin typeface="Comic Sans MS" pitchFamily="66" charset="0"/>
              </a:rPr>
              <a:t>est ma part de contribution dans cette prise en charge </a:t>
            </a:r>
            <a:r>
              <a:rPr lang="fr-FR" sz="3200" dirty="0" smtClean="0">
                <a:latin typeface="Comic Sans MS" pitchFamily="66" charset="0"/>
              </a:rPr>
              <a:t>?</a:t>
            </a:r>
            <a:endParaRPr lang="fr-FR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4348" y="2828836"/>
            <a:ext cx="821537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dirty="0"/>
              <a:t> </a:t>
            </a:r>
            <a:r>
              <a:rPr lang="fr-FR" sz="4000" dirty="0">
                <a:latin typeface="Comic Sans MS" pitchFamily="66" charset="0"/>
              </a:rPr>
              <a:t>SOINS DIRECTS – SOINS INDIRECTS</a:t>
            </a:r>
            <a:r>
              <a:rPr lang="fr-FR" sz="4400" dirty="0"/>
              <a:t/>
            </a:r>
            <a:br>
              <a:rPr lang="fr-FR" sz="4400" dirty="0"/>
            </a:b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0034" y="571480"/>
            <a:ext cx="7929618" cy="42780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  <a:latin typeface="Comic Sans MS" pitchFamily="66" charset="0"/>
              </a:rPr>
              <a:t>Soins </a:t>
            </a:r>
            <a:r>
              <a:rPr lang="fr-FR" sz="4000" dirty="0" smtClean="0">
                <a:solidFill>
                  <a:srgbClr val="FF0000"/>
                </a:solidFill>
                <a:latin typeface="Comic Sans MS" pitchFamily="66" charset="0"/>
              </a:rPr>
              <a:t>directs</a:t>
            </a:r>
          </a:p>
          <a:p>
            <a:r>
              <a:rPr lang="fr-FR" sz="3200" dirty="0" smtClean="0">
                <a:latin typeface="Comic Sans MS" pitchFamily="66" charset="0"/>
              </a:rPr>
              <a:t>Tout </a:t>
            </a:r>
            <a:r>
              <a:rPr lang="fr-FR" sz="3200" dirty="0">
                <a:latin typeface="Comic Sans MS" pitchFamily="66" charset="0"/>
              </a:rPr>
              <a:t>acte de soin accompli auprès du patient. </a:t>
            </a:r>
            <a:endParaRPr lang="fr-FR" sz="3200" dirty="0" smtClean="0">
              <a:latin typeface="Comic Sans MS" pitchFamily="66" charset="0"/>
            </a:endParaRPr>
          </a:p>
          <a:p>
            <a:endParaRPr lang="fr-FR" sz="3200" dirty="0" smtClean="0">
              <a:latin typeface="Comic Sans MS" pitchFamily="66" charset="0"/>
            </a:endParaRPr>
          </a:p>
          <a:p>
            <a:r>
              <a:rPr lang="fr-FR" sz="3200" dirty="0" smtClean="0">
                <a:latin typeface="Comic Sans MS" pitchFamily="66" charset="0"/>
              </a:rPr>
              <a:t>Il </a:t>
            </a:r>
            <a:r>
              <a:rPr lang="fr-FR" sz="3200" dirty="0">
                <a:latin typeface="Comic Sans MS" pitchFamily="66" charset="0"/>
              </a:rPr>
              <a:t>comprend la préparation et la surveillance immédiate du malade et l’exécution du </a:t>
            </a:r>
            <a:r>
              <a:rPr lang="fr-FR" sz="3200" dirty="0" smtClean="0">
                <a:latin typeface="Comic Sans MS" pitchFamily="66" charset="0"/>
              </a:rPr>
              <a:t>soins</a:t>
            </a:r>
            <a:r>
              <a:rPr lang="fr-FR" sz="4000" dirty="0" smtClean="0"/>
              <a:t/>
            </a:r>
            <a:br>
              <a:rPr lang="fr-FR" sz="4000" dirty="0" smtClean="0"/>
            </a:b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7158" y="214290"/>
            <a:ext cx="8358246" cy="501675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  <a:latin typeface="Comic Sans MS" pitchFamily="66" charset="0"/>
              </a:rPr>
              <a:t>Soins directs (suite</a:t>
            </a:r>
            <a:r>
              <a:rPr lang="fr-FR" sz="4000" dirty="0" smtClean="0">
                <a:solidFill>
                  <a:srgbClr val="FF0000"/>
                </a:solidFill>
                <a:latin typeface="Comic Sans MS" pitchFamily="66" charset="0"/>
              </a:rPr>
              <a:t>)</a:t>
            </a:r>
          </a:p>
          <a:p>
            <a:endParaRPr lang="fr-FR" sz="2800" dirty="0" smtClean="0">
              <a:latin typeface="Comic Sans MS" pitchFamily="66" charset="0"/>
            </a:endParaRPr>
          </a:p>
          <a:p>
            <a:r>
              <a:rPr lang="fr-FR" sz="2800" dirty="0" smtClean="0">
                <a:latin typeface="Comic Sans MS" pitchFamily="66" charset="0"/>
              </a:rPr>
              <a:t>Cela </a:t>
            </a:r>
            <a:r>
              <a:rPr lang="fr-FR" sz="2800" dirty="0">
                <a:latin typeface="Comic Sans MS" pitchFamily="66" charset="0"/>
              </a:rPr>
              <a:t>regroupe les activités comprises dans la fonction relative aux soins. </a:t>
            </a:r>
            <a:endParaRPr lang="fr-FR" sz="2800" dirty="0" smtClean="0">
              <a:latin typeface="Comic Sans MS" pitchFamily="66" charset="0"/>
            </a:endParaRPr>
          </a:p>
          <a:p>
            <a:endParaRPr lang="fr-FR" sz="2800" dirty="0" smtClean="0">
              <a:latin typeface="Comic Sans MS" pitchFamily="66" charset="0"/>
            </a:endParaRPr>
          </a:p>
          <a:p>
            <a:r>
              <a:rPr lang="fr-FR" sz="2800" dirty="0" smtClean="0">
                <a:latin typeface="Comic Sans MS" pitchFamily="66" charset="0"/>
              </a:rPr>
              <a:t>Il </a:t>
            </a:r>
            <a:r>
              <a:rPr lang="fr-FR" sz="2800" dirty="0">
                <a:latin typeface="Comic Sans MS" pitchFamily="66" charset="0"/>
              </a:rPr>
              <a:t>s’agit d’activités convergeant sur le malade individuellement et accomplies auprès de ce dernier : donner des soins, observer le malade, accompagner le malade, s’entretenir avec le malade au sujet de sa santé, évaluer les soins </a:t>
            </a:r>
            <a:r>
              <a:rPr lang="fr-FR" sz="2800" dirty="0" smtClean="0">
                <a:latin typeface="Comic Sans MS" pitchFamily="66" charset="0"/>
              </a:rPr>
              <a:t>donnés.</a:t>
            </a:r>
            <a:endParaRPr lang="fr-FR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282" y="642918"/>
            <a:ext cx="8501122" cy="46474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4000" b="1" dirty="0">
                <a:solidFill>
                  <a:srgbClr val="FF0000"/>
                </a:solidFill>
                <a:latin typeface="Comic Sans MS" pitchFamily="66" charset="0"/>
              </a:rPr>
              <a:t>L’équipe pluriprofessionnelle</a:t>
            </a:r>
            <a:r>
              <a:rPr lang="fr-FR" sz="2400" dirty="0" smtClean="0">
                <a:latin typeface="Comic Sans MS" pitchFamily="66" charset="0"/>
              </a:rPr>
              <a:t/>
            </a:r>
            <a:br>
              <a:rPr lang="fr-FR" sz="2400" dirty="0" smtClean="0">
                <a:latin typeface="Comic Sans MS" pitchFamily="66" charset="0"/>
              </a:rPr>
            </a:br>
            <a:r>
              <a:rPr lang="fr-FR" sz="3200" dirty="0">
                <a:latin typeface="Comic Sans MS" pitchFamily="66" charset="0"/>
              </a:rPr>
              <a:t>L’ </a:t>
            </a:r>
            <a:r>
              <a:rPr lang="fr-FR" sz="3200" dirty="0" smtClean="0">
                <a:latin typeface="Comic Sans MS" pitchFamily="66" charset="0"/>
              </a:rPr>
              <a:t>ISP </a:t>
            </a:r>
            <a:r>
              <a:rPr lang="fr-FR" sz="3200" dirty="0">
                <a:latin typeface="Comic Sans MS" pitchFamily="66" charset="0"/>
              </a:rPr>
              <a:t>dispense des soins en concertation avec d’autres professionnels de santé</a:t>
            </a:r>
            <a:r>
              <a:rPr lang="fr-FR" sz="3200" dirty="0" smtClean="0">
                <a:latin typeface="Comic Sans MS" pitchFamily="66" charset="0"/>
              </a:rPr>
              <a:t>.</a:t>
            </a:r>
          </a:p>
          <a:p>
            <a:endParaRPr lang="fr-FR" sz="3200" dirty="0" smtClean="0">
              <a:latin typeface="Comic Sans MS" pitchFamily="66" charset="0"/>
            </a:endParaRPr>
          </a:p>
          <a:p>
            <a:r>
              <a:rPr lang="fr-FR" sz="3200" dirty="0" smtClean="0">
                <a:latin typeface="Comic Sans MS" pitchFamily="66" charset="0"/>
              </a:rPr>
              <a:t>Il </a:t>
            </a:r>
            <a:r>
              <a:rPr lang="fr-FR" sz="3200" dirty="0">
                <a:latin typeface="Comic Sans MS" pitchFamily="66" charset="0"/>
              </a:rPr>
              <a:t>s’agit de collaborer</a:t>
            </a:r>
            <a:r>
              <a:rPr lang="fr-FR" sz="3200" dirty="0" smtClean="0">
                <a:latin typeface="Comic Sans MS" pitchFamily="66" charset="0"/>
              </a:rPr>
              <a:t>.</a:t>
            </a:r>
          </a:p>
          <a:p>
            <a:endParaRPr lang="fr-FR" sz="3200" dirty="0" smtClean="0">
              <a:latin typeface="Comic Sans MS" pitchFamily="66" charset="0"/>
            </a:endParaRPr>
          </a:p>
          <a:p>
            <a:r>
              <a:rPr lang="fr-FR" sz="3200" dirty="0" smtClean="0">
                <a:latin typeface="Comic Sans MS" pitchFamily="66" charset="0"/>
              </a:rPr>
              <a:t>Cela </a:t>
            </a:r>
            <a:r>
              <a:rPr lang="fr-FR" sz="3200" dirty="0">
                <a:latin typeface="Comic Sans MS" pitchFamily="66" charset="0"/>
              </a:rPr>
              <a:t>implique une coresponsabilité vis-à-vis des moyens mis en œuvre et des résultats </a:t>
            </a:r>
            <a:r>
              <a:rPr lang="fr-FR" sz="3200" dirty="0" smtClean="0">
                <a:latin typeface="Comic Sans MS" pitchFamily="66" charset="0"/>
              </a:rPr>
              <a:t>escomptés.</a:t>
            </a:r>
            <a:endParaRPr lang="fr-FR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20" y="428604"/>
            <a:ext cx="8072494" cy="26776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  <a:latin typeface="Comic Sans MS" pitchFamily="66" charset="0"/>
              </a:rPr>
              <a:t>Soins </a:t>
            </a:r>
            <a:r>
              <a:rPr lang="fr-FR" sz="4800" dirty="0" smtClean="0">
                <a:solidFill>
                  <a:srgbClr val="FF0000"/>
                </a:solidFill>
                <a:latin typeface="Comic Sans MS" pitchFamily="66" charset="0"/>
              </a:rPr>
              <a:t>indirects</a:t>
            </a:r>
          </a:p>
          <a:p>
            <a:r>
              <a:rPr lang="fr-FR" sz="4000" dirty="0" smtClean="0">
                <a:latin typeface="Comic Sans MS" pitchFamily="66" charset="0"/>
              </a:rPr>
              <a:t>Activité </a:t>
            </a:r>
            <a:r>
              <a:rPr lang="fr-FR" sz="4000" dirty="0">
                <a:latin typeface="Comic Sans MS" pitchFamily="66" charset="0"/>
              </a:rPr>
              <a:t>qui contribue aux soins et qui est exercée hors de la présence du </a:t>
            </a:r>
            <a:r>
              <a:rPr lang="fr-FR" sz="4000" dirty="0" smtClean="0">
                <a:latin typeface="Comic Sans MS" pitchFamily="66" charset="0"/>
              </a:rPr>
              <a:t>patient.</a:t>
            </a:r>
            <a:endParaRPr lang="fr-FR" sz="4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7158" y="285729"/>
            <a:ext cx="8358246" cy="43396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4000" b="1" dirty="0">
                <a:solidFill>
                  <a:srgbClr val="FF0000"/>
                </a:solidFill>
                <a:latin typeface="Comic Sans MS" pitchFamily="66" charset="0"/>
              </a:rPr>
              <a:t>Soins indirects (suite)</a:t>
            </a:r>
            <a:r>
              <a:rPr lang="fr-FR" sz="1200" dirty="0" smtClean="0"/>
              <a:t/>
            </a:r>
            <a:br>
              <a:rPr lang="fr-FR" sz="1200" dirty="0" smtClean="0"/>
            </a:br>
            <a:endParaRPr lang="fr-FR" sz="1200" dirty="0" smtClean="0"/>
          </a:p>
          <a:p>
            <a:r>
              <a:rPr lang="fr-FR" sz="2800" dirty="0" smtClean="0">
                <a:latin typeface="Comic Sans MS" pitchFamily="66" charset="0"/>
              </a:rPr>
              <a:t>Cela </a:t>
            </a:r>
            <a:r>
              <a:rPr lang="fr-FR" sz="2800" dirty="0">
                <a:latin typeface="Comic Sans MS" pitchFamily="66" charset="0"/>
              </a:rPr>
              <a:t>regroupe les activités relevant des fonctions des soignants accomplies hors de la présence du patient en relation avec : les soins (préparer le matériel, s’entretenir avec la famille), la gestion du personnel (former, informer), la gestion du service (établir les horaires de travail) et d’autres activités (pause de travail</a:t>
            </a:r>
            <a:r>
              <a:rPr lang="fr-FR" sz="2800" dirty="0" smtClean="0">
                <a:latin typeface="Comic Sans MS" pitchFamily="66" charset="0"/>
              </a:rPr>
              <a:t>).</a:t>
            </a:r>
            <a:endParaRPr lang="fr-FR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472" y="908720"/>
            <a:ext cx="8215370" cy="36009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3600" b="1" u="sng" dirty="0">
                <a:solidFill>
                  <a:srgbClr val="FF0000"/>
                </a:solidFill>
                <a:latin typeface="Comic Sans MS" pitchFamily="66" charset="0"/>
              </a:rPr>
              <a:t>L’équipe pluriprofessionnelle (suite)</a:t>
            </a:r>
            <a:r>
              <a:rPr lang="fr-FR" sz="1600" u="sng" dirty="0" smtClean="0">
                <a:latin typeface="Comic Sans MS" pitchFamily="66" charset="0"/>
              </a:rPr>
              <a:t/>
            </a:r>
            <a:br>
              <a:rPr lang="fr-FR" sz="1600" u="sng" dirty="0" smtClean="0">
                <a:latin typeface="Comic Sans MS" pitchFamily="66" charset="0"/>
              </a:rPr>
            </a:br>
            <a:r>
              <a:rPr lang="fr-FR" sz="3200" dirty="0">
                <a:latin typeface="Comic Sans MS" pitchFamily="66" charset="0"/>
              </a:rPr>
              <a:t>La collaboration :Est synonyme de complémentarité des acteurs de </a:t>
            </a:r>
            <a:r>
              <a:rPr lang="fr-FR" sz="3200" dirty="0" smtClean="0">
                <a:latin typeface="Comic Sans MS" pitchFamily="66" charset="0"/>
              </a:rPr>
              <a:t>soins.</a:t>
            </a:r>
          </a:p>
          <a:p>
            <a:endParaRPr lang="fr-FR" sz="3200" dirty="0" smtClean="0">
              <a:latin typeface="Comic Sans MS" pitchFamily="66" charset="0"/>
            </a:endParaRPr>
          </a:p>
          <a:p>
            <a:r>
              <a:rPr lang="fr-FR" sz="3200" dirty="0" smtClean="0">
                <a:latin typeface="Comic Sans MS" pitchFamily="66" charset="0"/>
              </a:rPr>
              <a:t>Implique </a:t>
            </a:r>
            <a:r>
              <a:rPr lang="fr-FR" sz="3200" dirty="0">
                <a:latin typeface="Comic Sans MS" pitchFamily="66" charset="0"/>
              </a:rPr>
              <a:t>le respect des champs de compétences légalement reconnus par chacun des </a:t>
            </a:r>
            <a:r>
              <a:rPr lang="fr-FR" sz="3200" dirty="0" smtClean="0">
                <a:latin typeface="Comic Sans MS" pitchFamily="66" charset="0"/>
              </a:rPr>
              <a:t>partenaires.</a:t>
            </a:r>
            <a:endParaRPr lang="fr-FR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0034" y="500042"/>
            <a:ext cx="8143932" cy="563231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3600" b="1" u="sng" dirty="0">
                <a:solidFill>
                  <a:srgbClr val="FF0000"/>
                </a:solidFill>
                <a:latin typeface="Comic Sans MS" pitchFamily="66" charset="0"/>
              </a:rPr>
              <a:t>L’équipe pluriprofessionnelle (suite)</a:t>
            </a:r>
            <a:r>
              <a:rPr lang="fr-FR" sz="1600" dirty="0" smtClean="0">
                <a:latin typeface="Comic Sans MS" pitchFamily="66" charset="0"/>
              </a:rPr>
              <a:t/>
            </a:r>
            <a:br>
              <a:rPr lang="fr-FR" sz="1600" dirty="0" smtClean="0">
                <a:latin typeface="Comic Sans MS" pitchFamily="66" charset="0"/>
              </a:rPr>
            </a:br>
            <a:r>
              <a:rPr lang="fr-FR" sz="3600" dirty="0">
                <a:latin typeface="Comic Sans MS" pitchFamily="66" charset="0"/>
              </a:rPr>
              <a:t>Est essentielle face à la complexité des situations rencontrées</a:t>
            </a:r>
            <a:r>
              <a:rPr lang="fr-FR" sz="3600" dirty="0" smtClean="0">
                <a:latin typeface="Comic Sans MS" pitchFamily="66" charset="0"/>
              </a:rPr>
              <a:t>.</a:t>
            </a:r>
          </a:p>
          <a:p>
            <a:endParaRPr lang="fr-FR" sz="3600" dirty="0" smtClean="0">
              <a:latin typeface="Comic Sans MS" pitchFamily="66" charset="0"/>
            </a:endParaRPr>
          </a:p>
          <a:p>
            <a:r>
              <a:rPr lang="fr-FR" sz="3600" dirty="0" smtClean="0">
                <a:latin typeface="Comic Sans MS" pitchFamily="66" charset="0"/>
              </a:rPr>
              <a:t>Le </a:t>
            </a:r>
            <a:r>
              <a:rPr lang="fr-FR" sz="3600" dirty="0">
                <a:latin typeface="Comic Sans MS" pitchFamily="66" charset="0"/>
              </a:rPr>
              <a:t>projet de soins ou de vie fait appel à des professionnels de plusieurs formations, disciplines ou spécialités à l’intérieur d’une même discipline (ex : service de </a:t>
            </a:r>
            <a:r>
              <a:rPr lang="fr-FR" sz="3600" dirty="0" smtClean="0">
                <a:latin typeface="Comic Sans MS" pitchFamily="66" charset="0"/>
              </a:rPr>
              <a:t>neurologie).</a:t>
            </a:r>
            <a:endParaRPr lang="fr-FR" sz="3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8596" y="692696"/>
            <a:ext cx="8215370" cy="280076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3600" b="1" dirty="0">
                <a:solidFill>
                  <a:srgbClr val="FF0000"/>
                </a:solidFill>
                <a:latin typeface="Comic Sans MS" pitchFamily="66" charset="0"/>
              </a:rPr>
              <a:t>L’équipe pluriprofessionnelle (suite)</a:t>
            </a:r>
            <a:r>
              <a:rPr lang="fr-FR" sz="1200" dirty="0" smtClean="0">
                <a:latin typeface="Comic Sans MS" pitchFamily="66" charset="0"/>
              </a:rPr>
              <a:t/>
            </a:r>
            <a:br>
              <a:rPr lang="fr-FR" sz="1200" dirty="0" smtClean="0">
                <a:latin typeface="Comic Sans MS" pitchFamily="66" charset="0"/>
              </a:rPr>
            </a:br>
            <a:r>
              <a:rPr lang="fr-FR" sz="3200" dirty="0">
                <a:latin typeface="Comic Sans MS" pitchFamily="66" charset="0"/>
              </a:rPr>
              <a:t>Permet une approche global de la personne dans ses dimensions </a:t>
            </a:r>
            <a:r>
              <a:rPr lang="fr-FR" sz="3200" dirty="0" smtClean="0">
                <a:latin typeface="Comic Sans MS" pitchFamily="66" charset="0"/>
              </a:rPr>
              <a:t>bio-psycho-sociales.</a:t>
            </a:r>
            <a:r>
              <a:rPr lang="fr-FR" sz="4400" dirty="0" smtClean="0"/>
              <a:t/>
            </a:r>
            <a:br>
              <a:rPr lang="fr-FR" sz="4400" dirty="0" smtClean="0"/>
            </a:br>
            <a:endParaRPr lang="fr-FR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20" y="285728"/>
            <a:ext cx="8606760" cy="55707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3600" b="1" u="sng" dirty="0">
                <a:solidFill>
                  <a:srgbClr val="FF0000"/>
                </a:solidFill>
                <a:latin typeface="Comic Sans MS" pitchFamily="66" charset="0"/>
              </a:rPr>
              <a:t>L’équipe pluriprofessionnelle (suite)</a:t>
            </a:r>
            <a:r>
              <a:rPr lang="fr-FR" sz="1400" dirty="0" smtClean="0">
                <a:latin typeface="Comic Sans MS" pitchFamily="66" charset="0"/>
              </a:rPr>
              <a:t/>
            </a:r>
            <a:br>
              <a:rPr lang="fr-FR" sz="1400" dirty="0" smtClean="0">
                <a:latin typeface="Comic Sans MS" pitchFamily="66" charset="0"/>
              </a:rPr>
            </a:br>
            <a:endParaRPr lang="fr-FR" sz="1400" dirty="0" smtClean="0">
              <a:latin typeface="Comic Sans MS" pitchFamily="66" charset="0"/>
            </a:endParaRPr>
          </a:p>
          <a:p>
            <a:r>
              <a:rPr lang="fr-FR" sz="3600" dirty="0" smtClean="0">
                <a:latin typeface="Comic Sans MS" pitchFamily="66" charset="0"/>
              </a:rPr>
              <a:t>Le </a:t>
            </a:r>
            <a:r>
              <a:rPr lang="fr-FR" sz="3600" dirty="0">
                <a:latin typeface="Comic Sans MS" pitchFamily="66" charset="0"/>
              </a:rPr>
              <a:t>travail </a:t>
            </a:r>
            <a:r>
              <a:rPr lang="fr-FR" sz="3600" dirty="0" smtClean="0">
                <a:latin typeface="Comic Sans MS" pitchFamily="66" charset="0"/>
              </a:rPr>
              <a:t>en équipepluriprofessionnelle </a:t>
            </a:r>
            <a:r>
              <a:rPr lang="fr-FR" sz="3600" dirty="0">
                <a:latin typeface="Comic Sans MS" pitchFamily="66" charset="0"/>
              </a:rPr>
              <a:t>nécessite d’avoir des outils de communication pour faire circuler et partager </a:t>
            </a:r>
            <a:r>
              <a:rPr lang="fr-FR" sz="3600" dirty="0" smtClean="0">
                <a:latin typeface="Comic Sans MS" pitchFamily="66" charset="0"/>
              </a:rPr>
              <a:t>l’information.</a:t>
            </a:r>
          </a:p>
          <a:p>
            <a:endParaRPr lang="fr-FR" sz="3600" dirty="0" smtClean="0">
              <a:latin typeface="Comic Sans MS" pitchFamily="66" charset="0"/>
            </a:endParaRPr>
          </a:p>
          <a:p>
            <a:r>
              <a:rPr lang="fr-FR" sz="3600" dirty="0" smtClean="0">
                <a:latin typeface="Comic Sans MS" pitchFamily="66" charset="0"/>
              </a:rPr>
              <a:t>Travailler </a:t>
            </a:r>
            <a:r>
              <a:rPr lang="fr-FR" sz="3600" dirty="0">
                <a:latin typeface="Comic Sans MS" pitchFamily="66" charset="0"/>
              </a:rPr>
              <a:t>en équipe, c’est se positionner vis-à-vis d’un </a:t>
            </a:r>
            <a:r>
              <a:rPr lang="fr-FR" sz="3600" dirty="0" smtClean="0">
                <a:latin typeface="Comic Sans MS" pitchFamily="66" charset="0"/>
              </a:rPr>
              <a:t>groupe.</a:t>
            </a:r>
          </a:p>
          <a:p>
            <a:endParaRPr lang="fr-FR" dirty="0" smtClean="0"/>
          </a:p>
          <a:p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85852" y="3105835"/>
            <a:ext cx="74295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 </a:t>
            </a:r>
            <a:r>
              <a:rPr lang="fr-FR" sz="2800" b="1" dirty="0">
                <a:latin typeface="Comic Sans MS" pitchFamily="66" charset="0"/>
              </a:rPr>
              <a:t>LA COMMUNICATION DE L’EQUIPE PLURIPROFESSIONNELLE</a:t>
            </a:r>
            <a:endParaRPr lang="fr-FR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20" y="285728"/>
            <a:ext cx="8143932" cy="36625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4800" b="1" u="sng" dirty="0">
                <a:latin typeface="Comic Sans MS" pitchFamily="66" charset="0"/>
              </a:rPr>
              <a:t>Les </a:t>
            </a:r>
            <a:r>
              <a:rPr lang="fr-FR" sz="4800" b="1" u="sng" dirty="0" smtClean="0">
                <a:latin typeface="Comic Sans MS" pitchFamily="66" charset="0"/>
              </a:rPr>
              <a:t>transmissions</a:t>
            </a:r>
          </a:p>
          <a:p>
            <a:endParaRPr lang="fr-FR" sz="4000" dirty="0" smtClean="0">
              <a:latin typeface="Comic Sans MS" pitchFamily="66" charset="0"/>
            </a:endParaRPr>
          </a:p>
          <a:p>
            <a:r>
              <a:rPr lang="fr-FR" sz="3600" dirty="0" smtClean="0">
                <a:latin typeface="Comic Sans MS" pitchFamily="66" charset="0"/>
              </a:rPr>
              <a:t>La </a:t>
            </a:r>
            <a:r>
              <a:rPr lang="fr-FR" sz="3600" dirty="0">
                <a:latin typeface="Comic Sans MS" pitchFamily="66" charset="0"/>
              </a:rPr>
              <a:t>circulation des informations est vitale : le suivi et la cohérence des soins en dépendent, et donc la santé de la personne </a:t>
            </a:r>
            <a:r>
              <a:rPr lang="fr-FR" sz="3600" dirty="0" smtClean="0">
                <a:latin typeface="Comic Sans MS" pitchFamily="66" charset="0"/>
              </a:rPr>
              <a:t>soignée.</a:t>
            </a:r>
            <a:endParaRPr lang="fr-FR" sz="3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908720"/>
            <a:ext cx="8143932" cy="53553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3600" b="1" u="sng" dirty="0">
                <a:latin typeface="Comic Sans MS" pitchFamily="66" charset="0"/>
              </a:rPr>
              <a:t>Les transmissions écrites</a:t>
            </a:r>
            <a:r>
              <a:rPr lang="fr-FR" dirty="0" smtClean="0">
                <a:latin typeface="Comic Sans MS" pitchFamily="66" charset="0"/>
              </a:rPr>
              <a:t/>
            </a:r>
            <a:br>
              <a:rPr lang="fr-FR" dirty="0" smtClean="0">
                <a:latin typeface="Comic Sans MS" pitchFamily="66" charset="0"/>
              </a:rPr>
            </a:br>
            <a:endParaRPr lang="fr-FR" dirty="0" smtClean="0">
              <a:latin typeface="Comic Sans MS" pitchFamily="66" charset="0"/>
            </a:endParaRPr>
          </a:p>
          <a:p>
            <a:r>
              <a:rPr lang="fr-FR" sz="3200" dirty="0" smtClean="0">
                <a:latin typeface="Comic Sans MS" pitchFamily="66" charset="0"/>
              </a:rPr>
              <a:t>Nombreux </a:t>
            </a:r>
            <a:r>
              <a:rPr lang="fr-FR" sz="3200" dirty="0">
                <a:latin typeface="Comic Sans MS" pitchFamily="66" charset="0"/>
              </a:rPr>
              <a:t>dispositifs destinés à assurer la traçabilité, la continuité des soins et la planification des tâches : dossier de soins, dossier médical, tableau hebdomadaire, planning mural etc</a:t>
            </a:r>
            <a:r>
              <a:rPr lang="fr-FR" sz="3200" dirty="0" smtClean="0">
                <a:latin typeface="Comic Sans MS" pitchFamily="66" charset="0"/>
              </a:rPr>
              <a:t>.</a:t>
            </a:r>
          </a:p>
          <a:p>
            <a:endParaRPr lang="fr-FR" sz="3200" dirty="0" smtClean="0">
              <a:latin typeface="Comic Sans MS" pitchFamily="66" charset="0"/>
            </a:endParaRPr>
          </a:p>
          <a:p>
            <a:r>
              <a:rPr lang="fr-FR" sz="3200" dirty="0" smtClean="0">
                <a:latin typeface="Comic Sans MS" pitchFamily="66" charset="0"/>
              </a:rPr>
              <a:t>L’écrit </a:t>
            </a:r>
            <a:r>
              <a:rPr lang="fr-FR" sz="3200" dirty="0">
                <a:latin typeface="Comic Sans MS" pitchFamily="66" charset="0"/>
              </a:rPr>
              <a:t>sert de référence légale et historique de ce qui s’est passé durant le séjour du </a:t>
            </a:r>
            <a:r>
              <a:rPr lang="fr-FR" sz="3200" dirty="0" smtClean="0">
                <a:latin typeface="Comic Sans MS" pitchFamily="66" charset="0"/>
              </a:rPr>
              <a:t>patient.</a:t>
            </a:r>
            <a:endParaRPr lang="fr-FR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189</Words>
  <Application>Microsoft Office PowerPoint</Application>
  <PresentationFormat>Affichage à l'écran (4:3)</PresentationFormat>
  <Paragraphs>75</Paragraphs>
  <Slides>21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2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MICRO-TECH</dc:creator>
  <cp:lastModifiedBy>presta tech</cp:lastModifiedBy>
  <cp:revision>45</cp:revision>
  <dcterms:created xsi:type="dcterms:W3CDTF">2017-04-14T13:15:40Z</dcterms:created>
  <dcterms:modified xsi:type="dcterms:W3CDTF">2017-05-16T18:55:41Z</dcterms:modified>
</cp:coreProperties>
</file>